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9" r:id="rId4"/>
    <p:sldId id="262" r:id="rId5"/>
    <p:sldId id="259" r:id="rId6"/>
    <p:sldId id="261" r:id="rId7"/>
    <p:sldId id="260" r:id="rId8"/>
    <p:sldId id="263" r:id="rId9"/>
    <p:sldId id="264" r:id="rId10"/>
    <p:sldId id="267" r:id="rId11"/>
    <p:sldId id="268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10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6325F3-CDF7-4B39-B144-A503C5738FB1}" type="datetimeFigureOut">
              <a:rPr lang="ru-RU" smtClean="0"/>
              <a:pPr/>
              <a:t>12.11.2011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78EC0B-F469-498C-9A6A-4AEDB947DE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6325F3-CDF7-4B39-B144-A503C5738FB1}" type="datetimeFigureOut">
              <a:rPr lang="ru-RU" smtClean="0"/>
              <a:pPr/>
              <a:t>12.11.2011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78EC0B-F469-498C-9A6A-4AEDB947DE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6325F3-CDF7-4B39-B144-A503C5738FB1}" type="datetimeFigureOut">
              <a:rPr lang="ru-RU" smtClean="0"/>
              <a:pPr/>
              <a:t>12.11.2011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78EC0B-F469-498C-9A6A-4AEDB947DE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6325F3-CDF7-4B39-B144-A503C5738FB1}" type="datetimeFigureOut">
              <a:rPr lang="ru-RU" smtClean="0"/>
              <a:pPr/>
              <a:t>12.11.2011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78EC0B-F469-498C-9A6A-4AEDB947DE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6325F3-CDF7-4B39-B144-A503C5738FB1}" type="datetimeFigureOut">
              <a:rPr lang="ru-RU" smtClean="0"/>
              <a:pPr/>
              <a:t>12.11.2011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78EC0B-F469-498C-9A6A-4AEDB947DE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6325F3-CDF7-4B39-B144-A503C5738FB1}" type="datetimeFigureOut">
              <a:rPr lang="ru-RU" smtClean="0"/>
              <a:pPr/>
              <a:t>12.11.2011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78EC0B-F469-498C-9A6A-4AEDB947DE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6325F3-CDF7-4B39-B144-A503C5738FB1}" type="datetimeFigureOut">
              <a:rPr lang="ru-RU" smtClean="0"/>
              <a:pPr/>
              <a:t>12.11.2011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78EC0B-F469-498C-9A6A-4AEDB947DE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6325F3-CDF7-4B39-B144-A503C5738FB1}" type="datetimeFigureOut">
              <a:rPr lang="ru-RU" smtClean="0"/>
              <a:pPr/>
              <a:t>12.11.2011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78EC0B-F469-498C-9A6A-4AEDB947DE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6325F3-CDF7-4B39-B144-A503C5738FB1}" type="datetimeFigureOut">
              <a:rPr lang="ru-RU" smtClean="0"/>
              <a:pPr/>
              <a:t>12.11.2011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78EC0B-F469-498C-9A6A-4AEDB947DE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6325F3-CDF7-4B39-B144-A503C5738FB1}" type="datetimeFigureOut">
              <a:rPr lang="ru-RU" smtClean="0"/>
              <a:pPr/>
              <a:t>12.11.2011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78EC0B-F469-498C-9A6A-4AEDB947DE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6325F3-CDF7-4B39-B144-A503C5738FB1}" type="datetimeFigureOut">
              <a:rPr lang="ru-RU" smtClean="0"/>
              <a:pPr/>
              <a:t>12.11.2011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78EC0B-F469-498C-9A6A-4AEDB947DE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76325F3-CDF7-4B39-B144-A503C5738FB1}" type="datetimeFigureOut">
              <a:rPr lang="ru-RU" smtClean="0"/>
              <a:pPr/>
              <a:t>12.11.2011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378EC0B-F469-498C-9A6A-4AEDB947DEF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t2.gstatic.com/images?q=tbn:ANd9GcTS_WZwBMQTmzSSehAPv6aA-Zt_SGw5zGD7CKsp-9GGPxle2mj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1357321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Семинар :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2643182"/>
            <a:ext cx="7143800" cy="321471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ТЕМА:  </a:t>
            </a:r>
            <a:r>
              <a:rPr lang="ru-RU" sz="2800" b="1" dirty="0" smtClean="0">
                <a:solidFill>
                  <a:schemeClr val="tx1"/>
                </a:solidFill>
              </a:rPr>
              <a:t>Совместная деятельность классного руководителя и воспитателя ГПД как одно из условий  эффективности воспитательного процесса</a:t>
            </a:r>
            <a:endParaRPr lang="en-US" sz="2800" b="1" dirty="0" smtClean="0">
              <a:solidFill>
                <a:schemeClr val="tx1"/>
              </a:solidFill>
            </a:endParaRPr>
          </a:p>
          <a:p>
            <a:endParaRPr lang="en-US" sz="2800" b="1" dirty="0" smtClean="0">
              <a:solidFill>
                <a:schemeClr val="tx1"/>
              </a:solidFill>
            </a:endParaRPr>
          </a:p>
          <a:p>
            <a:endParaRPr lang="en-US" sz="2800" b="1" dirty="0" smtClean="0">
              <a:solidFill>
                <a:schemeClr val="tx1"/>
              </a:solidFill>
            </a:endParaRPr>
          </a:p>
          <a:p>
            <a:r>
              <a:rPr lang="en-US" sz="2800" b="1" dirty="0" smtClean="0">
                <a:solidFill>
                  <a:schemeClr val="tx1"/>
                </a:solidFill>
              </a:rPr>
              <a:t>02.11/2011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116632"/>
          <a:ext cx="9144000" cy="6861350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1977615"/>
                <a:gridCol w="3220653"/>
                <a:gridCol w="3945732"/>
              </a:tblGrid>
              <a:tr h="558001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FF"/>
                          </a:solidFill>
                        </a:rPr>
                        <a:t>Виды и формы воспитывающей деятельности</a:t>
                      </a:r>
                      <a:endParaRPr lang="ru-RU" sz="2000" b="1" dirty="0">
                        <a:solidFill>
                          <a:srgbClr val="0000FF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9584" marR="39584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39584" marR="395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0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Вид деятельности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9584" marR="395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Целевое назначение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9584" marR="395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Форма организации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9584" marR="39584" marT="0" marB="0"/>
                </a:tc>
              </a:tr>
              <a:tr h="26115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i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Познавательная    </a:t>
                      </a:r>
                      <a:endParaRPr lang="ru-RU" sz="1600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9584" marR="3958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/>
                        <a:t>Обогащает представления об окружающем мире, формирует потребность в образовании, способствует интеллектуальному развитию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39584" marR="3958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/>
                        <a:t>Урочная: урок, семинар, лекция, беседа, проект и его защита, ролевая игра, творческий отчет, доклад.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/>
                        <a:t>Внеурочная: конференция, «круглый стол», </a:t>
                      </a:r>
                      <a:r>
                        <a:rPr lang="ru-RU" sz="1600" dirty="0" err="1"/>
                        <a:t>интеллект.марафон</a:t>
                      </a:r>
                      <a:r>
                        <a:rPr lang="ru-RU" sz="1600" dirty="0"/>
                        <a:t>, тестирование, предметные недели, посещение музеев, экскурсии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39584" marR="39584" marT="0" marB="0"/>
                </a:tc>
              </a:tr>
              <a:tr h="18280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i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Общественная</a:t>
                      </a:r>
                      <a:endParaRPr lang="ru-RU" sz="1600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9584" marR="3958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/>
                        <a:t>Содействует социализации школьников, включает их в сопереживание проблемам общества, приобщает к активному преобразованию действительности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39584" marR="3958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/>
                        <a:t>Встречи с политическими деятелями, журналистами</a:t>
                      </a:r>
                      <a:r>
                        <a:rPr lang="ru-RU" sz="1600" dirty="0" smtClean="0"/>
                        <a:t>, интересными людьми, </a:t>
                      </a:r>
                      <a:r>
                        <a:rPr lang="ru-RU" sz="1600" dirty="0"/>
                        <a:t>дискуссия, дебаты, «круглый стол»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39584" marR="39584" marT="0" marB="0"/>
                </a:tc>
              </a:tr>
              <a:tr h="13057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Ценностно-ориентировочная</a:t>
                      </a:r>
                      <a:endParaRPr lang="ru-RU" sz="1600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9584" marR="3958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/>
                        <a:t>Рациональное осмысление общечеловеческих и социальных ценностей мира, культура мира, свое «я», развитие рефлексии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39584" marR="3958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/>
                        <a:t>Диспуты на нравственные темы, уроки культуры поведения, практикум по самоанализу и </a:t>
                      </a:r>
                      <a:r>
                        <a:rPr lang="ru-RU" sz="1600" dirty="0" err="1"/>
                        <a:t>взаимоанализу</a:t>
                      </a:r>
                      <a:r>
                        <a:rPr lang="ru-RU" sz="1600" dirty="0"/>
                        <a:t> «Как мы вели себя на экскурсии?»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39584" marR="39584" marT="0" marB="0"/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67544" y="692697"/>
          <a:ext cx="8352928" cy="6165304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2088232"/>
                <a:gridCol w="2660320"/>
                <a:gridCol w="3604376"/>
              </a:tblGrid>
              <a:tr h="4994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Вид деятельности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9584" marR="395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Целевое назначение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9584" marR="395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Форма организации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9584" marR="39584" marT="0" marB="0"/>
                </a:tc>
              </a:tr>
              <a:tr h="21810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i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Художественная</a:t>
                      </a:r>
                      <a:endParaRPr lang="ru-RU" sz="1600" b="0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9584" marR="3958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/>
                        <a:t>Чувственное мироощущение, потребность в прекрасном, реализация индивидуальных задатков и способностей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39584" marR="3958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/>
                        <a:t>Музык.гостиные</a:t>
                      </a:r>
                      <a:r>
                        <a:rPr lang="ru-RU" sz="1600" dirty="0"/>
                        <a:t>, концерты, конкурсы, кружки, спектакли, праздники, фестивали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39584" marR="39584" marT="0" marB="0"/>
                </a:tc>
              </a:tr>
              <a:tr h="13631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i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Спортивно-оздоровительная</a:t>
                      </a:r>
                      <a:endParaRPr lang="ru-RU" sz="1600" b="0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9584" marR="3958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/>
                        <a:t>Здоровый образ жизни формирует силу, выносливость, пластичность, красоту </a:t>
                      </a:r>
                      <a:r>
                        <a:rPr lang="ru-RU" sz="1600" dirty="0" smtClean="0"/>
                        <a:t>человеческого </a:t>
                      </a:r>
                      <a:r>
                        <a:rPr lang="ru-RU" sz="1600" dirty="0"/>
                        <a:t>тела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39584" marR="3958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/>
                        <a:t>Кружки, секции, ОФП, состязания, ритмика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39584" marR="39584" marT="0" marB="0"/>
                </a:tc>
              </a:tr>
              <a:tr h="9092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Коммуникативная </a:t>
                      </a:r>
                      <a:endParaRPr lang="ru-RU" sz="1600" b="0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9584" marR="3958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/>
                        <a:t>Взаимно обогащающий досуг школьников, общение друг с другом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39584" marR="3958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/>
                        <a:t>Классные праздники, посещение театров, прогулки, вечера отдыха, поездки, социометрия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39584" marR="39584" marT="0" marB="0"/>
                </a:tc>
              </a:tr>
              <a:tr h="12123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i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Трудовая</a:t>
                      </a:r>
                      <a:endParaRPr lang="ru-RU" sz="1600" b="0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9584" marR="3958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/>
                        <a:t>Создание, сохранение и приумножение материальных ценностей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39584" marR="3958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/>
                        <a:t>Уроки труда, профориентация, встречи с интересными людьми, кружки, конкурсы, игровые формы (рейды)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39584" marR="39584" marT="0" marB="0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67544" y="332656"/>
            <a:ext cx="80648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Виды и формы воспитывающей деятельности</a:t>
            </a:r>
            <a:endParaRPr lang="ru-RU" sz="2000" b="1" dirty="0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539552" y="116632"/>
            <a:ext cx="8208912" cy="1240681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0000FF"/>
                </a:solidFill>
              </a:rPr>
              <a:t>Критерии оценки работы классных </a:t>
            </a:r>
            <a:r>
              <a:rPr lang="ru-RU" sz="2000" dirty="0" smtClean="0">
                <a:solidFill>
                  <a:srgbClr val="0000FF"/>
                </a:solidFill>
              </a:rPr>
              <a:t>руководителей</a:t>
            </a:r>
            <a:br>
              <a:rPr lang="ru-RU" sz="2000" dirty="0" smtClean="0">
                <a:solidFill>
                  <a:srgbClr val="0000FF"/>
                </a:solidFill>
              </a:rPr>
            </a:br>
            <a:r>
              <a:rPr lang="ru-RU" sz="2000" dirty="0" smtClean="0">
                <a:solidFill>
                  <a:srgbClr val="0000FF"/>
                </a:solidFill>
              </a:rPr>
              <a:t/>
            </a:r>
            <a:br>
              <a:rPr lang="ru-RU" sz="2000" dirty="0" smtClean="0">
                <a:solidFill>
                  <a:srgbClr val="0000FF"/>
                </a:solidFill>
              </a:rPr>
            </a:br>
            <a:r>
              <a:rPr lang="ru-RU" sz="1600" i="1" dirty="0" smtClean="0">
                <a:solidFill>
                  <a:srgbClr val="FF0000"/>
                </a:solidFill>
                <a:effectLst/>
              </a:rPr>
              <a:t>Высокий </a:t>
            </a:r>
            <a:r>
              <a:rPr lang="ru-RU" sz="1600" i="1" dirty="0" smtClean="0">
                <a:solidFill>
                  <a:srgbClr val="0000FF"/>
                </a:solidFill>
                <a:effectLst/>
              </a:rPr>
              <a:t>– 3 балла   </a:t>
            </a:r>
            <a:r>
              <a:rPr lang="ru-RU" sz="1600" i="1" dirty="0" smtClean="0">
                <a:solidFill>
                  <a:srgbClr val="00B050"/>
                </a:solidFill>
                <a:effectLst/>
              </a:rPr>
              <a:t>Средний</a:t>
            </a:r>
            <a:r>
              <a:rPr lang="ru-RU" sz="1600" i="1" dirty="0" smtClean="0">
                <a:solidFill>
                  <a:srgbClr val="0000FF"/>
                </a:solidFill>
                <a:effectLst/>
              </a:rPr>
              <a:t>—2 балла  </a:t>
            </a:r>
            <a:r>
              <a:rPr lang="ru-RU" sz="1600" i="1" dirty="0" smtClean="0">
                <a:solidFill>
                  <a:srgbClr val="7030A0"/>
                </a:solidFill>
                <a:effectLst/>
              </a:rPr>
              <a:t>Низкий</a:t>
            </a:r>
            <a:r>
              <a:rPr lang="ru-RU" sz="1600" i="1" dirty="0" smtClean="0">
                <a:solidFill>
                  <a:srgbClr val="0000FF"/>
                </a:solidFill>
                <a:effectLst/>
              </a:rPr>
              <a:t> -1 балл</a:t>
            </a:r>
            <a:endParaRPr lang="ru-RU" sz="1600" i="1" dirty="0">
              <a:solidFill>
                <a:srgbClr val="0000FF"/>
              </a:solidFill>
              <a:effectLst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1377453"/>
          <a:ext cx="8391306" cy="5229197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797102"/>
                <a:gridCol w="4545312"/>
                <a:gridCol w="1048892"/>
              </a:tblGrid>
              <a:tr h="32777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Направление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Содержание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Оценка</a:t>
                      </a:r>
                      <a:r>
                        <a:rPr lang="ru-RU" sz="1400" baseline="0" dirty="0" smtClean="0"/>
                        <a:t> </a:t>
                      </a:r>
                      <a:endParaRPr lang="ru-RU" sz="1400" dirty="0"/>
                    </a:p>
                  </a:txBody>
                  <a:tcPr/>
                </a:tc>
              </a:tr>
              <a:tr h="84507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Организация жизнедеятельности класса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Эффективность классных часов, КТД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59155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Участие класса в общешкольных делах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Участие в школьных КТД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59155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Взаимодействие с  педагогами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Индивидуальная работа</a:t>
                      </a:r>
                    </a:p>
                    <a:p>
                      <a:r>
                        <a:rPr lang="ru-RU" sz="1400" dirty="0" smtClean="0"/>
                        <a:t>Сотрудничество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84507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Работа с документацией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Своевременность заполнения и предоставления для отчета.</a:t>
                      </a:r>
                    </a:p>
                    <a:p>
                      <a:r>
                        <a:rPr lang="ru-RU" sz="1400" dirty="0" smtClean="0"/>
                        <a:t>Соответствие требованиям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84507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Условия для развития личности ребенка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Комфортность.</a:t>
                      </a:r>
                      <a:r>
                        <a:rPr lang="ru-RU" sz="1400" baseline="0" dirty="0" smtClean="0"/>
                        <a:t> Уровень </a:t>
                      </a:r>
                      <a:r>
                        <a:rPr lang="ru-RU" sz="1400" baseline="0" dirty="0" err="1" smtClean="0"/>
                        <a:t>сформированности</a:t>
                      </a:r>
                      <a:r>
                        <a:rPr lang="ru-RU" sz="1400" baseline="0" dirty="0" smtClean="0"/>
                        <a:t> коллектива класса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59155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Профессиональная компетентность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Участие в семинарах, конкурсах, ШМО, педсоветах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59155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Мониторинг ВП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Совместные исследования с психологом. Систематичность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8043890" cy="4797436"/>
          </a:xfrm>
        </p:spPr>
        <p:txBody>
          <a:bodyPr>
            <a:normAutofit/>
          </a:bodyPr>
          <a:lstStyle/>
          <a:p>
            <a:pPr algn="r"/>
            <a:r>
              <a:rPr lang="ru-RU" sz="3100" b="1" dirty="0" smtClean="0">
                <a:solidFill>
                  <a:srgbClr val="0000FF"/>
                </a:solidFill>
              </a:rPr>
              <a:t>Цель истинного воспитания- </a:t>
            </a:r>
            <a:r>
              <a:rPr lang="ru-RU" sz="3100" dirty="0" smtClean="0">
                <a:solidFill>
                  <a:schemeClr val="tx1"/>
                </a:solidFill>
              </a:rPr>
              <a:t>не только в том, чтобы заставить людей делать добрые дела, но и находить в них радость; не только быть чистым, но и любить чистоту; не только быть справедливым, но и жаждать справедливости»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2516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Воспитательный процесс-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00FF"/>
                </a:solidFill>
              </a:rPr>
              <a:t>это целенаправленный процесс взаимодействия педагогов и учеников, сущностью которого является создание условий для самореализации субъектов процесса.</a:t>
            </a:r>
            <a:endParaRPr lang="ru-RU" sz="2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14423"/>
            <a:ext cx="7772400" cy="1214445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0000FF"/>
                </a:solidFill>
              </a:rPr>
              <a:t>Целевые ориентиры в воспитательной работе должны быть направлены на: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2143116"/>
            <a:ext cx="7643866" cy="3495684"/>
          </a:xfrm>
        </p:spPr>
        <p:txBody>
          <a:bodyPr>
            <a:normAutofit fontScale="25000" lnSpcReduction="20000"/>
          </a:bodyPr>
          <a:lstStyle/>
          <a:p>
            <a:pPr marL="411480">
              <a:defRPr/>
            </a:pPr>
            <a:endParaRPr lang="ru-RU" sz="7200" b="1" dirty="0">
              <a:solidFill>
                <a:schemeClr val="tx1"/>
              </a:solidFill>
            </a:endParaRP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ru-RU" sz="8000" b="1" dirty="0">
                <a:solidFill>
                  <a:schemeClr val="tx1"/>
                </a:solidFill>
              </a:rPr>
              <a:t>развитие личности ребенка,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ru-RU" sz="8000" b="1" dirty="0">
                <a:solidFill>
                  <a:schemeClr val="tx1"/>
                </a:solidFill>
              </a:rPr>
              <a:t>устранение дефектов,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ru-RU" sz="8000" b="1" dirty="0">
                <a:solidFill>
                  <a:schemeClr val="tx1"/>
                </a:solidFill>
              </a:rPr>
              <a:t>формирование нравственного, коммуникативного, эстетического, физического потенциала,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ru-RU" sz="8000" b="1" dirty="0">
                <a:solidFill>
                  <a:schemeClr val="tx1"/>
                </a:solidFill>
              </a:rPr>
              <a:t>овладение учащимися практическими навыками, умениями, способами творческой деятельности,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ru-RU" sz="8000" b="1" dirty="0">
                <a:solidFill>
                  <a:schemeClr val="tx1"/>
                </a:solidFill>
              </a:rPr>
              <a:t>ценностными отношениями к себе и окружающим,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ru-RU" sz="8000" b="1" dirty="0">
                <a:solidFill>
                  <a:schemeClr val="tx1"/>
                </a:solidFill>
              </a:rPr>
              <a:t>способностью адаптироваться в современной действительности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28737"/>
            <a:ext cx="7772400" cy="1143007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00FF"/>
                </a:solidFill>
              </a:rPr>
              <a:t>Общая цель классного руководителя и воспитателя: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857496"/>
            <a:ext cx="6400800" cy="2781304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ф</a:t>
            </a:r>
            <a:r>
              <a:rPr lang="ru-RU" b="1" dirty="0" smtClean="0">
                <a:solidFill>
                  <a:schemeClr val="tx1"/>
                </a:solidFill>
              </a:rPr>
              <a:t>ормирование ученического коллектива и обеспечение условий, помогающих детям найти себя и свое место  в этом коллективе и в социальной жизни в целом.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428759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00FF"/>
                </a:solidFill>
              </a:rPr>
              <a:t>Основные направления деятельности классного руководителя и воспитателя: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571744"/>
            <a:ext cx="6400800" cy="3067056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r>
              <a:rPr lang="ru-RU" sz="2400" b="1" dirty="0" smtClean="0">
                <a:solidFill>
                  <a:schemeClr val="tx2"/>
                </a:solidFill>
              </a:rPr>
              <a:t>Мониторинг и педагогический анализ</a:t>
            </a:r>
          </a:p>
          <a:p>
            <a:pPr algn="l">
              <a:buFont typeface="Wingdings" pitchFamily="2" charset="2"/>
              <a:buChar char="§"/>
            </a:pPr>
            <a:r>
              <a:rPr lang="ru-RU" sz="2400" b="1" dirty="0" smtClean="0">
                <a:solidFill>
                  <a:schemeClr val="tx2"/>
                </a:solidFill>
              </a:rPr>
              <a:t>Индивидуальная работа с учащимися</a:t>
            </a:r>
          </a:p>
          <a:p>
            <a:pPr algn="l">
              <a:buFont typeface="Wingdings" pitchFamily="2" charset="2"/>
              <a:buChar char="§"/>
            </a:pPr>
            <a:r>
              <a:rPr lang="ru-RU" sz="2400" b="1" dirty="0" smtClean="0">
                <a:solidFill>
                  <a:schemeClr val="tx2"/>
                </a:solidFill>
              </a:rPr>
              <a:t>Работа с классным сообществом</a:t>
            </a:r>
          </a:p>
          <a:p>
            <a:pPr algn="l">
              <a:buFont typeface="Wingdings" pitchFamily="2" charset="2"/>
              <a:buChar char="§"/>
            </a:pPr>
            <a:r>
              <a:rPr lang="ru-RU" sz="2400" b="1" dirty="0" smtClean="0">
                <a:solidFill>
                  <a:schemeClr val="tx2"/>
                </a:solidFill>
              </a:rPr>
              <a:t>Взаимодействие с семьей</a:t>
            </a:r>
          </a:p>
          <a:p>
            <a:pPr algn="l">
              <a:buFont typeface="Wingdings" pitchFamily="2" charset="2"/>
              <a:buChar char="§"/>
            </a:pPr>
            <a:r>
              <a:rPr lang="ru-RU" sz="2400" b="1" dirty="0" smtClean="0">
                <a:solidFill>
                  <a:schemeClr val="tx2"/>
                </a:solidFill>
              </a:rPr>
              <a:t>Координация деятельности субъектов  воспитания</a:t>
            </a:r>
            <a:endParaRPr lang="ru-RU" sz="2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42985"/>
            <a:ext cx="7772400" cy="1428759"/>
          </a:xfrm>
        </p:spPr>
        <p:txBody>
          <a:bodyPr>
            <a:normAutofit fontScale="90000"/>
          </a:bodyPr>
          <a:lstStyle/>
          <a:p>
            <a:pPr marL="411480" fontAlgn="auto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0000FF"/>
                </a:solidFill>
              </a:rPr>
              <a:t>Алгоритм деятельности классного руководителя и воспитателя:</a:t>
            </a: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714620"/>
            <a:ext cx="8676456" cy="3522692"/>
          </a:xfrm>
        </p:spPr>
        <p:txBody>
          <a:bodyPr>
            <a:noAutofit/>
          </a:bodyPr>
          <a:lstStyle/>
          <a:p>
            <a:pPr algn="l">
              <a:buFont typeface="Wingdings" pitchFamily="2" charset="2"/>
              <a:buChar char="§"/>
            </a:pPr>
            <a:r>
              <a:rPr lang="ru-RU" sz="2800" dirty="0" smtClean="0">
                <a:solidFill>
                  <a:schemeClr val="tx2"/>
                </a:solidFill>
              </a:rPr>
              <a:t>Планирование работы с классом</a:t>
            </a:r>
          </a:p>
          <a:p>
            <a:pPr algn="l">
              <a:buFont typeface="Wingdings" pitchFamily="2" charset="2"/>
              <a:buChar char="§"/>
            </a:pPr>
            <a:r>
              <a:rPr lang="ru-RU" sz="2800" dirty="0" smtClean="0">
                <a:solidFill>
                  <a:schemeClr val="tx2"/>
                </a:solidFill>
              </a:rPr>
              <a:t>Определение близких и средних </a:t>
            </a:r>
            <a:r>
              <a:rPr lang="ru-RU" sz="2800" dirty="0" smtClean="0">
                <a:solidFill>
                  <a:schemeClr val="tx2"/>
                </a:solidFill>
              </a:rPr>
              <a:t>									перспектив</a:t>
            </a:r>
            <a:endParaRPr lang="ru-RU" sz="2800" dirty="0" smtClean="0">
              <a:solidFill>
                <a:schemeClr val="tx2"/>
              </a:solidFill>
            </a:endParaRPr>
          </a:p>
          <a:p>
            <a:pPr algn="l">
              <a:buFont typeface="Wingdings" pitchFamily="2" charset="2"/>
              <a:buChar char="§"/>
            </a:pPr>
            <a:r>
              <a:rPr lang="ru-RU" sz="2800" dirty="0" smtClean="0">
                <a:solidFill>
                  <a:schemeClr val="tx2"/>
                </a:solidFill>
              </a:rPr>
              <a:t>Изучение ученического коллектива</a:t>
            </a:r>
          </a:p>
          <a:p>
            <a:pPr algn="l">
              <a:buFont typeface="Wingdings" pitchFamily="2" charset="2"/>
              <a:buChar char="§"/>
            </a:pPr>
            <a:r>
              <a:rPr lang="ru-RU" sz="2800" dirty="0" smtClean="0">
                <a:solidFill>
                  <a:schemeClr val="tx2"/>
                </a:solidFill>
              </a:rPr>
              <a:t>Формирование классного коллектива</a:t>
            </a:r>
          </a:p>
          <a:p>
            <a:pPr algn="l">
              <a:buFont typeface="Wingdings" pitchFamily="2" charset="2"/>
              <a:buChar char="§"/>
            </a:pPr>
            <a:r>
              <a:rPr lang="ru-RU" sz="2800" dirty="0" smtClean="0">
                <a:solidFill>
                  <a:schemeClr val="tx2"/>
                </a:solidFill>
              </a:rPr>
              <a:t>Анализ деятельности</a:t>
            </a:r>
            <a:endParaRPr lang="ru-RU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2071701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00FF"/>
                </a:solidFill>
              </a:rPr>
              <a:t>Главные функции классного руководителя и воспитателя: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286124"/>
            <a:ext cx="6400800" cy="2352676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системно-организующая, диагностическая, коммуникативная, развивающая, корректирующая, проектирующая, охранно-защитная.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4951453"/>
          </a:xfrm>
        </p:spPr>
        <p:txBody>
          <a:bodyPr>
            <a:normAutofit/>
          </a:bodyPr>
          <a:lstStyle/>
          <a:p>
            <a:pPr algn="ctr"/>
            <a:r>
              <a:rPr lang="ru-RU" sz="2700" b="1" dirty="0">
                <a:solidFill>
                  <a:srgbClr val="0000FF"/>
                </a:solidFill>
              </a:rPr>
              <a:t>Профессионально-личностные роли </a:t>
            </a:r>
            <a:r>
              <a:rPr lang="ru-RU" sz="2700" b="1" dirty="0" smtClean="0">
                <a:solidFill>
                  <a:srgbClr val="0000FF"/>
                </a:solidFill>
              </a:rPr>
              <a:t>классного руководителя и воспитателя</a:t>
            </a:r>
            <a:r>
              <a:rPr lang="ru-RU" sz="2700" b="1" dirty="0">
                <a:solidFill>
                  <a:srgbClr val="0000FF"/>
                </a:solidFill>
              </a:rPr>
              <a:t>: </a:t>
            </a:r>
            <a:r>
              <a:rPr lang="ru-RU" dirty="0"/>
              <a:t/>
            </a:r>
            <a:br>
              <a:rPr lang="ru-RU" dirty="0"/>
            </a:br>
            <a:r>
              <a:rPr lang="ru-RU" sz="2700" b="0" dirty="0">
                <a:solidFill>
                  <a:schemeClr val="tx1"/>
                </a:solidFill>
                <a:effectLst/>
              </a:rPr>
              <a:t>Проповедник </a:t>
            </a:r>
            <a:r>
              <a:rPr lang="ru-RU" sz="2700" b="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700" b="0" dirty="0" smtClean="0">
                <a:solidFill>
                  <a:schemeClr val="tx1"/>
                </a:solidFill>
                <a:effectLst/>
              </a:rPr>
            </a:br>
            <a:r>
              <a:rPr lang="ru-RU" sz="2700" b="0" dirty="0" smtClean="0">
                <a:solidFill>
                  <a:schemeClr val="tx1"/>
                </a:solidFill>
                <a:effectLst/>
              </a:rPr>
              <a:t>Врач </a:t>
            </a:r>
            <a:br>
              <a:rPr lang="ru-RU" sz="2700" b="0" dirty="0" smtClean="0">
                <a:solidFill>
                  <a:schemeClr val="tx1"/>
                </a:solidFill>
                <a:effectLst/>
              </a:rPr>
            </a:br>
            <a:r>
              <a:rPr lang="ru-RU" sz="2700" b="0" dirty="0" smtClean="0">
                <a:solidFill>
                  <a:schemeClr val="tx1"/>
                </a:solidFill>
                <a:effectLst/>
              </a:rPr>
              <a:t>Исследователь </a:t>
            </a:r>
            <a:br>
              <a:rPr lang="ru-RU" sz="2700" b="0" dirty="0" smtClean="0">
                <a:solidFill>
                  <a:schemeClr val="tx1"/>
                </a:solidFill>
                <a:effectLst/>
              </a:rPr>
            </a:br>
            <a:r>
              <a:rPr lang="ru-RU" sz="2700" b="0" dirty="0" smtClean="0">
                <a:solidFill>
                  <a:schemeClr val="tx1"/>
                </a:solidFill>
                <a:effectLst/>
              </a:rPr>
              <a:t>Кумир </a:t>
            </a:r>
            <a:br>
              <a:rPr lang="ru-RU" sz="2700" b="0" dirty="0" smtClean="0">
                <a:solidFill>
                  <a:schemeClr val="tx1"/>
                </a:solidFill>
                <a:effectLst/>
              </a:rPr>
            </a:br>
            <a:r>
              <a:rPr lang="ru-RU" sz="2700" b="0" dirty="0" smtClean="0">
                <a:solidFill>
                  <a:schemeClr val="tx1"/>
                </a:solidFill>
                <a:effectLst/>
              </a:rPr>
              <a:t>Проектировщик </a:t>
            </a:r>
            <a:r>
              <a:rPr lang="ru-RU" sz="2700" b="0" dirty="0">
                <a:solidFill>
                  <a:schemeClr val="tx1"/>
                </a:solidFill>
                <a:effectLst/>
              </a:rPr>
              <a:t/>
            </a:r>
            <a:br>
              <a:rPr lang="ru-RU" sz="2700" b="0" dirty="0">
                <a:solidFill>
                  <a:schemeClr val="tx1"/>
                </a:solidFill>
                <a:effectLst/>
              </a:rPr>
            </a:br>
            <a:r>
              <a:rPr lang="ru-RU" sz="2700" b="0" dirty="0">
                <a:solidFill>
                  <a:schemeClr val="tx1"/>
                </a:solidFill>
                <a:effectLst/>
              </a:rPr>
              <a:t>Оратор Психотерапевт Наблюдатель Старший друг Руководитель </a:t>
            </a:r>
            <a:r>
              <a:rPr lang="ru-RU" sz="2700" b="0" dirty="0">
                <a:effectLst/>
              </a:rPr>
              <a:t/>
            </a:r>
            <a:br>
              <a:rPr lang="ru-RU" sz="2700" b="0" dirty="0">
                <a:effectLst/>
              </a:rPr>
            </a:br>
            <a:endParaRPr lang="ru-RU" sz="2700" b="0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3886200"/>
            <a:ext cx="6700862" cy="1752600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203</TotalTime>
  <Words>559</Words>
  <Application>Microsoft Office PowerPoint</Application>
  <PresentationFormat>Экран (4:3)</PresentationFormat>
  <Paragraphs>86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Семинар :</vt:lpstr>
      <vt:lpstr>Цель истинного воспитания- не только в том, чтобы заставить людей делать добрые дела, но и находить в них радость; не только быть чистым, но и любить чистоту; не только быть справедливым, но и жаждать справедливости» </vt:lpstr>
      <vt:lpstr>Воспитательный процесс-</vt:lpstr>
      <vt:lpstr>Целевые ориентиры в воспитательной работе должны быть направлены на: </vt:lpstr>
      <vt:lpstr>Общая цель классного руководителя и воспитателя:</vt:lpstr>
      <vt:lpstr>Основные направления деятельности классного руководителя и воспитателя:</vt:lpstr>
      <vt:lpstr>Алгоритм деятельности классного руководителя и воспитателя: </vt:lpstr>
      <vt:lpstr>Главные функции классного руководителя и воспитателя:</vt:lpstr>
      <vt:lpstr>Профессионально-личностные роли классного руководителя и воспитателя:  Проповедник  Врач  Исследователь  Кумир  Проектировщик  Оратор Психотерапевт Наблюдатель Старший друг Руководитель  </vt:lpstr>
      <vt:lpstr>Слайд 10</vt:lpstr>
      <vt:lpstr>Слайд 11</vt:lpstr>
      <vt:lpstr>Критерии оценки работы классных руководителей  Высокий – 3 балла   Средний—2 балла  Низкий -1 балл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Семинар :</dc:title>
  <dc:creator>ИЛЬЯ</dc:creator>
  <cp:lastModifiedBy>ПМК</cp:lastModifiedBy>
  <cp:revision>28</cp:revision>
  <dcterms:created xsi:type="dcterms:W3CDTF">2011-10-30T06:34:33Z</dcterms:created>
  <dcterms:modified xsi:type="dcterms:W3CDTF">2011-11-12T07:37:10Z</dcterms:modified>
</cp:coreProperties>
</file>